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"/>
  </p:notesMasterIdLst>
  <p:handoutMasterIdLst>
    <p:handoutMasterId r:id="rId8"/>
  </p:handoutMasterIdLst>
  <p:sldIdLst>
    <p:sldId id="256" r:id="rId2"/>
    <p:sldId id="614" r:id="rId3"/>
    <p:sldId id="617" r:id="rId4"/>
    <p:sldId id="615" r:id="rId5"/>
    <p:sldId id="616" r:id="rId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67476" autoAdjust="0"/>
  </p:normalViewPr>
  <p:slideViewPr>
    <p:cSldViewPr>
      <p:cViewPr varScale="1">
        <p:scale>
          <a:sx n="59" d="100"/>
          <a:sy n="59" d="100"/>
        </p:scale>
        <p:origin x="1696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8" d="100"/>
          <a:sy n="108" d="100"/>
        </p:scale>
        <p:origin x="-29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21C1E-D511-4703-A14A-9D2B3758011D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EAE20-5DDD-4E43-9773-F50D7DE69AF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60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CBFB-4C73-4E56-AA91-7E54153A88EF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7A40F-9C08-4E1A-AC75-1A42146C3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80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80B21-30E2-CB43-96A2-AECCE4417D5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 Standaar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 Standaar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16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80B21-30E2-CB43-96A2-AECCE4417D5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 Standaar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 Standaar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6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80B21-30E2-CB43-96A2-AECCE4417D5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 Standaar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 Standaar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5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80B21-30E2-CB43-96A2-AECCE4417D5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 Standaar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 Standaar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80B21-30E2-CB43-96A2-AECCE4417D5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 Standaar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 Standaar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33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3435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86634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lang)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990600"/>
            <a:ext cx="7769707" cy="15070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2712820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2712820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8651" y="2965042"/>
            <a:ext cx="7765256" cy="16557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10"/>
              </a:lnSpc>
              <a:buFontTx/>
              <a:buNone/>
              <a:defRPr sz="1800" baseline="0"/>
            </a:lvl1pPr>
            <a:lvl2pPr marL="342900" indent="0">
              <a:lnSpc>
                <a:spcPts val="2310"/>
              </a:lnSpc>
              <a:buFontTx/>
              <a:buNone/>
              <a:defRPr sz="1800" baseline="0"/>
            </a:lvl2pPr>
            <a:lvl3pPr marL="685800" indent="0">
              <a:lnSpc>
                <a:spcPts val="2310"/>
              </a:lnSpc>
              <a:buFontTx/>
              <a:buNone/>
              <a:defRPr sz="1800" baseline="0"/>
            </a:lvl3pPr>
            <a:lvl4pPr marL="1028700" indent="0">
              <a:lnSpc>
                <a:spcPts val="2310"/>
              </a:lnSpc>
              <a:buFontTx/>
              <a:buNone/>
              <a:defRPr sz="1800" baseline="0"/>
            </a:lvl4pPr>
            <a:lvl5pPr marL="1371600" indent="0">
              <a:lnSpc>
                <a:spcPts val="2310"/>
              </a:lnSpc>
              <a:buFontTx/>
              <a:buNone/>
              <a:defRPr sz="1800"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81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990600"/>
            <a:ext cx="7769707" cy="5533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0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15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8651" y="1877664"/>
            <a:ext cx="7765256" cy="2743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10"/>
              </a:lnSpc>
              <a:buFontTx/>
              <a:buNone/>
              <a:defRPr sz="1800" baseline="0"/>
            </a:lvl1pPr>
            <a:lvl2pPr marL="342900" indent="0">
              <a:lnSpc>
                <a:spcPts val="2310"/>
              </a:lnSpc>
              <a:buFontTx/>
              <a:buNone/>
              <a:defRPr sz="1800" baseline="0"/>
            </a:lvl2pPr>
            <a:lvl3pPr marL="685800" indent="0">
              <a:lnSpc>
                <a:spcPts val="2310"/>
              </a:lnSpc>
              <a:buFontTx/>
              <a:buNone/>
              <a:defRPr sz="1800" baseline="0"/>
            </a:lvl3pPr>
            <a:lvl4pPr marL="1028700" indent="0">
              <a:lnSpc>
                <a:spcPts val="2310"/>
              </a:lnSpc>
              <a:buFontTx/>
              <a:buNone/>
              <a:defRPr sz="1800" baseline="0"/>
            </a:lvl4pPr>
            <a:lvl5pPr marL="1371600" indent="0">
              <a:lnSpc>
                <a:spcPts val="2310"/>
              </a:lnSpc>
              <a:buFontTx/>
              <a:buNone/>
              <a:defRPr sz="1800"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8651" y="432198"/>
            <a:ext cx="7765256" cy="482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/>
            </a:lvl1pPr>
            <a:lvl2pPr marL="342900" indent="0">
              <a:buFontTx/>
              <a:buNone/>
              <a:defRPr sz="1800" baseline="0"/>
            </a:lvl2pPr>
            <a:lvl3pPr marL="685800" indent="0">
              <a:buFontTx/>
              <a:buNone/>
              <a:defRPr sz="1800" baseline="0"/>
            </a:lvl3pPr>
            <a:lvl4pPr marL="1028700" indent="0">
              <a:buFontTx/>
              <a:buNone/>
              <a:defRPr sz="1800" baseline="0"/>
            </a:lvl4pPr>
            <a:lvl5pPr marL="1371600" indent="0">
              <a:buFontTx/>
              <a:buNone/>
              <a:defRPr sz="1800" baseline="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851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-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69334"/>
            <a:ext cx="7769707" cy="13746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 dirty="0"/>
              <a:t>Titelstijl van model bewerken titelstijl van model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623888" y="2065866"/>
            <a:ext cx="7769707" cy="2532989"/>
          </a:xfrm>
          <a:prstGeom prst="rect">
            <a:avLst/>
          </a:prstGeom>
        </p:spPr>
        <p:txBody>
          <a:bodyPr/>
          <a:lstStyle>
            <a:lvl1pPr>
              <a:lnSpc>
                <a:spcPts val="2310"/>
              </a:lnSpc>
              <a:defRPr sz="1800" baseline="0"/>
            </a:lvl1pPr>
            <a:lvl2pPr>
              <a:lnSpc>
                <a:spcPts val="2310"/>
              </a:lnSpc>
              <a:defRPr/>
            </a:lvl2pPr>
            <a:lvl3pPr>
              <a:lnSpc>
                <a:spcPts val="2310"/>
              </a:lnSpc>
              <a:defRPr/>
            </a:lvl3pPr>
            <a:lvl4pPr>
              <a:lnSpc>
                <a:spcPts val="2310"/>
              </a:lnSpc>
              <a:defRPr/>
            </a:lvl4pPr>
            <a:lvl5pPr>
              <a:lnSpc>
                <a:spcPts val="2310"/>
              </a:lnSpc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-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69334"/>
            <a:ext cx="7769707" cy="13746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 dirty="0"/>
              <a:t>Titelstijl van model bewerken titelstijl van model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623888" y="2065866"/>
            <a:ext cx="3738562" cy="2532989"/>
          </a:xfrm>
          <a:prstGeom prst="rect">
            <a:avLst/>
          </a:prstGeom>
        </p:spPr>
        <p:txBody>
          <a:bodyPr/>
          <a:lstStyle>
            <a:lvl1pPr>
              <a:lnSpc>
                <a:spcPts val="2310"/>
              </a:lnSpc>
              <a:defRPr sz="1800" baseline="0"/>
            </a:lvl1pPr>
            <a:lvl2pPr>
              <a:lnSpc>
                <a:spcPts val="2310"/>
              </a:lnSpc>
              <a:defRPr/>
            </a:lvl2pPr>
            <a:lvl3pPr>
              <a:lnSpc>
                <a:spcPts val="2310"/>
              </a:lnSpc>
              <a:defRPr/>
            </a:lvl3pPr>
            <a:lvl4pPr>
              <a:lnSpc>
                <a:spcPts val="2310"/>
              </a:lnSpc>
              <a:defRPr/>
            </a:lvl4pPr>
            <a:lvl5pPr>
              <a:lnSpc>
                <a:spcPts val="2310"/>
              </a:lnSpc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12" name="Tijdelijke aanduiding voor inhoud 2"/>
          <p:cNvSpPr>
            <a:spLocks noGrp="1"/>
          </p:cNvSpPr>
          <p:nvPr>
            <p:ph idx="13"/>
          </p:nvPr>
        </p:nvSpPr>
        <p:spPr>
          <a:xfrm>
            <a:off x="4655033" y="2065866"/>
            <a:ext cx="3738562" cy="2532989"/>
          </a:xfrm>
          <a:prstGeom prst="rect">
            <a:avLst/>
          </a:prstGeom>
        </p:spPr>
        <p:txBody>
          <a:bodyPr/>
          <a:lstStyle>
            <a:lvl1pPr>
              <a:lnSpc>
                <a:spcPts val="2310"/>
              </a:lnSpc>
              <a:defRPr sz="1800" baseline="0"/>
            </a:lvl1pPr>
            <a:lvl2pPr>
              <a:lnSpc>
                <a:spcPts val="2310"/>
              </a:lnSpc>
              <a:defRPr/>
            </a:lvl2pPr>
            <a:lvl3pPr>
              <a:lnSpc>
                <a:spcPts val="2310"/>
              </a:lnSpc>
              <a:defRPr/>
            </a:lvl3pPr>
            <a:lvl4pPr>
              <a:lnSpc>
                <a:spcPts val="2310"/>
              </a:lnSpc>
              <a:defRPr/>
            </a:lvl4pPr>
            <a:lvl5pPr>
              <a:lnSpc>
                <a:spcPts val="2310"/>
              </a:lnSpc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3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0" y="1728787"/>
            <a:ext cx="9144000" cy="341471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0"/>
            <a:ext cx="7886700" cy="15439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 dirty="0"/>
              <a:t>Titelstijl van model bewerken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4620432"/>
            <a:ext cx="521804" cy="42067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623888" y="2038351"/>
            <a:ext cx="3810000" cy="272891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0"/>
            <a:ext cx="7886700" cy="15439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 dirty="0"/>
              <a:t>Titelstijl van model bewerken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4620432"/>
            <a:ext cx="521804" cy="42067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3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4700588" y="2038350"/>
            <a:ext cx="3810000" cy="272891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0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/>
          <p:cNvSpPr>
            <a:spLocks noGrp="1"/>
          </p:cNvSpPr>
          <p:nvPr>
            <p:ph type="chart" sz="quarter" idx="13"/>
          </p:nvPr>
        </p:nvSpPr>
        <p:spPr>
          <a:xfrm>
            <a:off x="0" y="1728787"/>
            <a:ext cx="9144000" cy="341471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0"/>
            <a:ext cx="7886700" cy="15439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4620432"/>
            <a:ext cx="521804" cy="42067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-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/>
          <p:cNvSpPr>
            <a:spLocks noGrp="1"/>
          </p:cNvSpPr>
          <p:nvPr>
            <p:ph type="chart" sz="quarter" idx="13"/>
          </p:nvPr>
        </p:nvSpPr>
        <p:spPr>
          <a:xfrm>
            <a:off x="623887" y="2019300"/>
            <a:ext cx="3776663" cy="27479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0"/>
            <a:ext cx="7886700" cy="15439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4620432"/>
            <a:ext cx="521804" cy="42067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13" name="Tijdelijke aanduiding voor grafiek 3"/>
          <p:cNvSpPr>
            <a:spLocks noGrp="1"/>
          </p:cNvSpPr>
          <p:nvPr>
            <p:ph type="chart" sz="quarter" idx="14"/>
          </p:nvPr>
        </p:nvSpPr>
        <p:spPr>
          <a:xfrm>
            <a:off x="4733925" y="2019300"/>
            <a:ext cx="3776663" cy="27479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5557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4620432"/>
            <a:ext cx="521804" cy="420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4620432"/>
            <a:ext cx="521804" cy="42067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23888" y="169334"/>
            <a:ext cx="7769707" cy="13746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Rechthoek 12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1692271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2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756" cy="3436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838593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628651" y="550334"/>
            <a:ext cx="7764944" cy="4216929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4620431"/>
            <a:ext cx="521804" cy="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756" cy="3436894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71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3435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47319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756" cy="3436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949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3435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26776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756" cy="3436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0624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756" cy="3436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39061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"/>
            <a:ext cx="9145073" cy="34362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399824"/>
            <a:ext cx="6858000" cy="69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67520"/>
            <a:ext cx="6858000" cy="424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4689392"/>
            <a:ext cx="1623936" cy="34926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3399824"/>
            <a:ext cx="9144000" cy="3707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20139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Tahoma Standaard" charset="0"/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90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tx1"/>
          </a:solidFill>
          <a:latin typeface="Tahoma Standaard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zorgkaartnederland.nl/content/spelregels-rond-het-ophalen-van-waardering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zorgkaartnederland.nl/content/spelregels-rond-het-ophalen-van-waardering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zorgkaartnederland.nl/content/spelregels-rond-het-ophalen-van-waardering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zorgkaartnederland.nl/content/spelregels-rond-het-ophalen-van-waarderingen" TargetMode="External"/><Relationship Id="rId4" Type="http://schemas.openxmlformats.org/officeDocument/2006/relationships/hyperlink" Target="https://s3-eu-west-1.amazonaws.com/zkn/files/509db2ca1dc29fbd555e726ed9210fd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44B829-5464-4F0F-93F7-32F360FD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52" y="3795886"/>
            <a:ext cx="7893496" cy="698640"/>
          </a:xfrm>
        </p:spPr>
        <p:txBody>
          <a:bodyPr>
            <a:normAutofit/>
          </a:bodyPr>
          <a:lstStyle/>
          <a:p>
            <a:r>
              <a:rPr lang="nl-NL" dirty="0"/>
              <a:t>Totaalscore meten met ZorgkaartNederland</a:t>
            </a: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21140-D248-134B-A2D5-6E641AFD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014"/>
            <a:ext cx="7769707" cy="1374615"/>
          </a:xfrm>
        </p:spPr>
        <p:txBody>
          <a:bodyPr>
            <a:normAutofit/>
          </a:bodyPr>
          <a:lstStyle/>
          <a:p>
            <a:r>
              <a:rPr lang="nl-NL" sz="3300" dirty="0">
                <a:solidFill>
                  <a:srgbClr val="DC1946"/>
                </a:solidFill>
              </a:rPr>
              <a:t>Praktisch</a:t>
            </a:r>
            <a:endParaRPr lang="nl-NL" sz="3300" dirty="0">
              <a:solidFill>
                <a:srgbClr val="DC19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EA26504-1CFF-284B-8888-901B984DF44A}"/>
              </a:ext>
            </a:extLst>
          </p:cNvPr>
          <p:cNvSpPr txBox="1">
            <a:spLocks/>
          </p:cNvSpPr>
          <p:nvPr/>
        </p:nvSpPr>
        <p:spPr>
          <a:xfrm>
            <a:off x="1914917" y="1464300"/>
            <a:ext cx="5801117" cy="2663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252000" algn="l" defTabSz="914400" rtl="0" eaLnBrk="1" fontAlgn="t" latinLnBrk="0" hangingPunct="1">
              <a:lnSpc>
                <a:spcPts val="2200"/>
              </a:lnSpc>
              <a:spcBef>
                <a:spcPts val="1000"/>
              </a:spcBef>
              <a:buFontTx/>
              <a:buBlip>
                <a:blip r:embed="rId3"/>
              </a:buBlip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216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180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180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144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endParaRPr lang="nl-NL" sz="1500" dirty="0">
              <a:solidFill>
                <a:srgbClr val="DC1946"/>
              </a:solidFill>
              <a:latin typeface="Calibri" panose="020F0502020204030204"/>
            </a:endParaRP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E1E34CEF-EFF1-4E84-B7B5-AB26FB597B5E}"/>
              </a:ext>
            </a:extLst>
          </p:cNvPr>
          <p:cNvSpPr txBox="1">
            <a:spLocks/>
          </p:cNvSpPr>
          <p:nvPr/>
        </p:nvSpPr>
        <p:spPr>
          <a:xfrm>
            <a:off x="628651" y="2075161"/>
            <a:ext cx="7765256" cy="16557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6 vragen van de totaalscore zijn dezelfde 6 vragen als op ZorgkaartNederland</a:t>
            </a: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Ervaringen ophalen: bijvoorbeeld via een </a:t>
            </a:r>
            <a:r>
              <a:rPr lang="nl-NL" sz="1800" dirty="0" err="1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belteam</a:t>
            </a: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interviewteam of mensen stimuleren zelf ervaring te plaatsen</a:t>
            </a: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Spelregels rond het ophalen van ervaringen</a:t>
            </a:r>
            <a:br>
              <a:rPr lang="nl-NL" sz="2100" dirty="0">
                <a:solidFill>
                  <a:srgbClr val="2B2071"/>
                </a:solidFill>
                <a:hlinkClick r:id="rId4"/>
              </a:rPr>
            </a:br>
            <a:endParaRPr lang="nl-NL" sz="2100" dirty="0">
              <a:solidFill>
                <a:srgbClr val="2B2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0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21140-D248-134B-A2D5-6E641AFD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014"/>
            <a:ext cx="7769707" cy="1374615"/>
          </a:xfrm>
        </p:spPr>
        <p:txBody>
          <a:bodyPr>
            <a:normAutofit/>
          </a:bodyPr>
          <a:lstStyle/>
          <a:p>
            <a:r>
              <a:rPr lang="nl-NL" sz="3300" dirty="0">
                <a:solidFill>
                  <a:srgbClr val="DC1946"/>
                </a:solidFill>
              </a:rPr>
              <a:t>De 6 vragen</a:t>
            </a:r>
            <a:endParaRPr lang="nl-NL" sz="3300" dirty="0">
              <a:solidFill>
                <a:srgbClr val="DC19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EA26504-1CFF-284B-8888-901B984DF44A}"/>
              </a:ext>
            </a:extLst>
          </p:cNvPr>
          <p:cNvSpPr txBox="1">
            <a:spLocks/>
          </p:cNvSpPr>
          <p:nvPr/>
        </p:nvSpPr>
        <p:spPr>
          <a:xfrm>
            <a:off x="1914917" y="1464300"/>
            <a:ext cx="5801117" cy="2663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252000" algn="l" defTabSz="914400" rtl="0" eaLnBrk="1" fontAlgn="t" latinLnBrk="0" hangingPunct="1">
              <a:lnSpc>
                <a:spcPts val="2200"/>
              </a:lnSpc>
              <a:spcBef>
                <a:spcPts val="1000"/>
              </a:spcBef>
              <a:buFontTx/>
              <a:buBlip>
                <a:blip r:embed="rId3"/>
              </a:buBlip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216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180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180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144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endParaRPr lang="nl-NL" sz="1500" dirty="0">
              <a:solidFill>
                <a:srgbClr val="DC1946"/>
              </a:solidFill>
              <a:latin typeface="Calibri" panose="020F0502020204030204"/>
            </a:endParaRP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E1E34CEF-EFF1-4E84-B7B5-AB26FB597B5E}"/>
              </a:ext>
            </a:extLst>
          </p:cNvPr>
          <p:cNvSpPr txBox="1">
            <a:spLocks/>
          </p:cNvSpPr>
          <p:nvPr/>
        </p:nvSpPr>
        <p:spPr>
          <a:xfrm>
            <a:off x="628651" y="2075160"/>
            <a:ext cx="7765256" cy="2728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0" dirty="0"/>
              <a:t>Afspraken: Verliep het maken van een afspraak goed? En komt de organisatie/medewerker gemaakte afspraken over tijden, tijdstippen en bereikbaarheid na?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0" dirty="0"/>
              <a:t>Verpleging: Hoe beoordeelt u de kwaliteit en het effect van de verpleging, verzorging of behandeling?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0" dirty="0"/>
              <a:t>Omgang medewerkers: Behandelen de medewerkers u met aandacht? Gaan de medewerkers op een goede manier met u om?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0" dirty="0"/>
              <a:t>Kwaliteit van leven: Sluit de zorg aan op wat u zelf belangrijk vindt? Past het bij de manier waarop u wilt leven?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0" dirty="0"/>
              <a:t>Luisteren: Wordt u gezien en gehoord? Wordt er passend gereageerd op uw vraag of verzoek?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0" dirty="0"/>
              <a:t>Accommodatie: Vindt u het gebouw, de voorzieningen en de omgeving prettig?</a:t>
            </a: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br>
              <a:rPr lang="nl-NL" sz="1000" dirty="0">
                <a:solidFill>
                  <a:srgbClr val="2B2071"/>
                </a:solidFill>
                <a:hlinkClick r:id="rId4"/>
              </a:rPr>
            </a:br>
            <a:endParaRPr lang="nl-NL" sz="1000" dirty="0">
              <a:solidFill>
                <a:srgbClr val="2B2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6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21140-D248-134B-A2D5-6E641AFD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014"/>
            <a:ext cx="7769707" cy="1374615"/>
          </a:xfrm>
        </p:spPr>
        <p:txBody>
          <a:bodyPr>
            <a:normAutofit/>
          </a:bodyPr>
          <a:lstStyle/>
          <a:p>
            <a:r>
              <a:rPr lang="nl-NL" sz="3300" dirty="0">
                <a:solidFill>
                  <a:srgbClr val="DC1946"/>
                </a:solidFill>
              </a:rPr>
              <a:t>Praktisch</a:t>
            </a:r>
            <a:endParaRPr lang="nl-NL" sz="3300" dirty="0">
              <a:solidFill>
                <a:srgbClr val="DC19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EA26504-1CFF-284B-8888-901B984DF44A}"/>
              </a:ext>
            </a:extLst>
          </p:cNvPr>
          <p:cNvSpPr txBox="1">
            <a:spLocks/>
          </p:cNvSpPr>
          <p:nvPr/>
        </p:nvSpPr>
        <p:spPr>
          <a:xfrm>
            <a:off x="1914917" y="1464300"/>
            <a:ext cx="5801117" cy="2663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252000" algn="l" defTabSz="914400" rtl="0" eaLnBrk="1" fontAlgn="t" latinLnBrk="0" hangingPunct="1">
              <a:lnSpc>
                <a:spcPts val="2200"/>
              </a:lnSpc>
              <a:spcBef>
                <a:spcPts val="1000"/>
              </a:spcBef>
              <a:buFontTx/>
              <a:buBlip>
                <a:blip r:embed="rId3"/>
              </a:buBlip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216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180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180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144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endParaRPr lang="nl-NL" sz="1500" dirty="0">
              <a:solidFill>
                <a:srgbClr val="DC1946"/>
              </a:solidFill>
              <a:latin typeface="Calibri" panose="020F0502020204030204"/>
            </a:endParaRP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E1E34CEF-EFF1-4E84-B7B5-AB26FB597B5E}"/>
              </a:ext>
            </a:extLst>
          </p:cNvPr>
          <p:cNvSpPr txBox="1">
            <a:spLocks/>
          </p:cNvSpPr>
          <p:nvPr/>
        </p:nvSpPr>
        <p:spPr>
          <a:xfrm>
            <a:off x="251520" y="2283718"/>
            <a:ext cx="3943349" cy="1656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de totaalscore 2021 rapporteert u de gemiddelde locatie-totaalscore over het jaar 2021 en het aantal respondenten. Beide cijfers staan op locatieniveau op ZorgkaartNederland</a:t>
            </a:r>
            <a:br>
              <a:rPr lang="nl-NL" sz="2100" dirty="0">
                <a:solidFill>
                  <a:srgbClr val="2B2071"/>
                </a:solidFill>
                <a:hlinkClick r:id="rId4"/>
              </a:rPr>
            </a:br>
            <a:endParaRPr lang="nl-NL" sz="2100" dirty="0">
              <a:solidFill>
                <a:srgbClr val="2B207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D14647-519D-4781-A432-4D657168C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561" y="2067694"/>
            <a:ext cx="4698007" cy="24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0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21140-D248-134B-A2D5-6E641AFD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014"/>
            <a:ext cx="7769707" cy="1374615"/>
          </a:xfrm>
        </p:spPr>
        <p:txBody>
          <a:bodyPr>
            <a:normAutofit/>
          </a:bodyPr>
          <a:lstStyle/>
          <a:p>
            <a:r>
              <a:rPr lang="nl-NL" sz="3300" dirty="0">
                <a:solidFill>
                  <a:srgbClr val="DC1946"/>
                </a:solidFill>
              </a:rPr>
              <a:t>Voordelen van meten met ZorgkaartNederland</a:t>
            </a:r>
            <a:endParaRPr lang="nl-NL" sz="3300" dirty="0">
              <a:solidFill>
                <a:srgbClr val="DC19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EA26504-1CFF-284B-8888-901B984DF44A}"/>
              </a:ext>
            </a:extLst>
          </p:cNvPr>
          <p:cNvSpPr txBox="1">
            <a:spLocks/>
          </p:cNvSpPr>
          <p:nvPr/>
        </p:nvSpPr>
        <p:spPr>
          <a:xfrm>
            <a:off x="1914917" y="1464300"/>
            <a:ext cx="5801117" cy="2663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252000" algn="l" defTabSz="914400" rtl="0" eaLnBrk="1" fontAlgn="t" latinLnBrk="0" hangingPunct="1">
              <a:lnSpc>
                <a:spcPts val="2200"/>
              </a:lnSpc>
              <a:spcBef>
                <a:spcPts val="1000"/>
              </a:spcBef>
              <a:buFontTx/>
              <a:buBlip>
                <a:blip r:embed="rId3"/>
              </a:buBlip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216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180000" algn="l" defTabSz="914400" rtl="0" eaLnBrk="1" fontAlgn="t" latinLnBrk="0" hangingPunct="1">
              <a:lnSpc>
                <a:spcPts val="22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180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144000" algn="l" defTabSz="914400" rtl="0" eaLnBrk="1" fontAlgn="t" latinLnBrk="0" hangingPunct="1">
              <a:lnSpc>
                <a:spcPts val="18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endParaRPr lang="nl-NL" sz="1500" dirty="0">
              <a:solidFill>
                <a:srgbClr val="DC1946"/>
              </a:solidFill>
              <a:latin typeface="Calibri" panose="020F0502020204030204"/>
            </a:endParaRP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E1E34CEF-EFF1-4E84-B7B5-AB26FB597B5E}"/>
              </a:ext>
            </a:extLst>
          </p:cNvPr>
          <p:cNvSpPr txBox="1">
            <a:spLocks/>
          </p:cNvSpPr>
          <p:nvPr/>
        </p:nvSpPr>
        <p:spPr>
          <a:xfrm>
            <a:off x="628651" y="2075161"/>
            <a:ext cx="7765256" cy="16557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ahom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Eenvoudig, real time en onafhankelijk</a:t>
            </a: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Toelichting bij de antwoorden geeft meer informatie, bv voor kwaliteitsverbetering</a:t>
            </a: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Toekomstige (naasten van ) cliënten kunnen informatie gebruiken bij keuze voor verpleeghuis</a:t>
            </a: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endParaRPr lang="nl-NL" sz="1800" dirty="0">
              <a:solidFill>
                <a:srgbClr val="2B2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None/>
              <a:defRPr/>
            </a:pPr>
            <a:r>
              <a:rPr lang="nl-NL" sz="1800" dirty="0">
                <a:solidFill>
                  <a:srgbClr val="2B2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Folder totaalscore verpleeghuiszorg meten met ZorgkaartNederland</a:t>
            </a:r>
            <a:br>
              <a:rPr lang="nl-NL" sz="2100" dirty="0">
                <a:solidFill>
                  <a:srgbClr val="2B2071"/>
                </a:solidFill>
                <a:hlinkClick r:id="rId5"/>
              </a:rPr>
            </a:br>
            <a:endParaRPr lang="nl-NL" sz="2100" dirty="0">
              <a:solidFill>
                <a:srgbClr val="2B2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76658"/>
      </p:ext>
    </p:extLst>
  </p:cSld>
  <p:clrMapOvr>
    <a:masterClrMapping/>
  </p:clrMapOvr>
</p:sld>
</file>

<file path=ppt/theme/theme1.xml><?xml version="1.0" encoding="utf-8"?>
<a:theme xmlns:a="http://schemas.openxmlformats.org/drawingml/2006/main" name="PFNL">
  <a:themeElements>
    <a:clrScheme name="PFNL 1">
      <a:dk1>
        <a:srgbClr val="2B2071"/>
      </a:dk1>
      <a:lt1>
        <a:srgbClr val="FFFFFF"/>
      </a:lt1>
      <a:dk2>
        <a:srgbClr val="DC1946"/>
      </a:dk2>
      <a:lt2>
        <a:srgbClr val="FFFFFF"/>
      </a:lt2>
      <a:accent1>
        <a:srgbClr val="00A8CB"/>
      </a:accent1>
      <a:accent2>
        <a:srgbClr val="37B3AA"/>
      </a:accent2>
      <a:accent3>
        <a:srgbClr val="C1D269"/>
      </a:accent3>
      <a:accent4>
        <a:srgbClr val="EC6D95"/>
      </a:accent4>
      <a:accent5>
        <a:srgbClr val="EF7F3C"/>
      </a:accent5>
      <a:accent6>
        <a:srgbClr val="FABC43"/>
      </a:accent6>
      <a:hlink>
        <a:srgbClr val="B83A3E"/>
      </a:hlink>
      <a:folHlink>
        <a:srgbClr val="EC6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NL-sjabloon (1)" id="{252F6624-56F1-4AFA-8D3F-70E30C57F2C8}" vid="{66875835-A2B0-4013-9D1C-C252C86CA5D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211201 Presentatie Totaalscore</Template>
  <TotalTime>264</TotalTime>
  <Words>241</Words>
  <Application>Microsoft Office PowerPoint</Application>
  <PresentationFormat>Diavoorstelling (16:9)</PresentationFormat>
  <Paragraphs>26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Tahoma</vt:lpstr>
      <vt:lpstr>Tahoma Standaard</vt:lpstr>
      <vt:lpstr>Wingdings</vt:lpstr>
      <vt:lpstr>PFNL</vt:lpstr>
      <vt:lpstr>Totaalscore meten met ZorgkaartNederland</vt:lpstr>
      <vt:lpstr>Praktisch</vt:lpstr>
      <vt:lpstr>De 6 vragen</vt:lpstr>
      <vt:lpstr>Praktisch</vt:lpstr>
      <vt:lpstr>Voordelen van meten met ZorgkaartNederland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Meten en aanleveren van de Totaalscore Kwaliteitskader Verpleeghuiszorg</dc:title>
  <dc:creator>Gerdienke Ubels</dc:creator>
  <cp:lastModifiedBy>Corrien van Haastert | Patiëntenfederatie</cp:lastModifiedBy>
  <cp:revision>15</cp:revision>
  <dcterms:created xsi:type="dcterms:W3CDTF">2021-12-13T13:14:58Z</dcterms:created>
  <dcterms:modified xsi:type="dcterms:W3CDTF">2022-01-17T08:14:53Z</dcterms:modified>
</cp:coreProperties>
</file>